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ECC901F-7753-45FA-8448-0A0E6419D2D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CC901F-7753-45FA-8448-0A0E6419D2D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CC901F-7753-45FA-8448-0A0E6419D2D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CAF830-9414-4566-A49C-C35E87443322}" type="datetimeFigureOut">
              <a:rPr lang="en-US" smtClean="0"/>
              <a:pPr/>
              <a:t>7/25/2011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9CAF830-9414-4566-A49C-C35E87443322}" type="datetimeFigureOut">
              <a:rPr lang="en-US" smtClean="0"/>
              <a:pPr/>
              <a:t>7/25/2011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ECC901F-7753-45FA-8448-0A0E6419D2D6}"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9CAF830-9414-4566-A49C-C35E87443322}" type="datetimeFigureOut">
              <a:rPr lang="en-US" smtClean="0"/>
              <a:pPr/>
              <a:t>7/25/2011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ECC901F-7753-45FA-8448-0A0E6419D2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lstStyle/>
          <a:p>
            <a:r>
              <a:rPr lang="en-US" dirty="0" smtClean="0">
                <a:solidFill>
                  <a:srgbClr val="FF0000"/>
                </a:solidFill>
              </a:rPr>
              <a:t>Forest resources</a:t>
            </a:r>
            <a:r>
              <a:rPr lang="en-US" dirty="0" smtClean="0"/>
              <a:t/>
            </a:r>
            <a:br>
              <a:rPr lang="en-US" dirty="0" smtClean="0"/>
            </a:br>
            <a:r>
              <a:rPr lang="en-US" dirty="0" smtClean="0"/>
              <a:t>He who plants a tree</a:t>
            </a:r>
            <a:br>
              <a:rPr lang="en-US" dirty="0" smtClean="0"/>
            </a:br>
            <a:r>
              <a:rPr lang="en-US" dirty="0" smtClean="0"/>
              <a:t>plants a hope.</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838200" y="3352800"/>
            <a:ext cx="7620000" cy="2667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 Think…</a:t>
            </a:r>
            <a:endParaRPr lang="en-US" dirty="0"/>
          </a:p>
        </p:txBody>
      </p:sp>
      <p:sp>
        <p:nvSpPr>
          <p:cNvPr id="6" name="Content Placeholder 5"/>
          <p:cNvSpPr>
            <a:spLocks noGrp="1"/>
          </p:cNvSpPr>
          <p:nvPr>
            <p:ph idx="1"/>
          </p:nvPr>
        </p:nvSpPr>
        <p:spPr/>
        <p:txBody>
          <a:bodyPr/>
          <a:lstStyle/>
          <a:p>
            <a:r>
              <a:rPr lang="en-US" sz="5400" dirty="0" smtClean="0">
                <a:solidFill>
                  <a:schemeClr val="accent3">
                    <a:lumMod val="75000"/>
                  </a:schemeClr>
                </a:solidFill>
                <a:latin typeface="Brush Script MT" pitchFamily="66" charset="0"/>
              </a:rPr>
              <a:t>Only when the last tree has died and the last river been poisoned and the last fish been caught will </a:t>
            </a:r>
            <a:r>
              <a:rPr lang="en-US" sz="5400" smtClean="0">
                <a:solidFill>
                  <a:schemeClr val="accent3">
                    <a:lumMod val="75000"/>
                  </a:schemeClr>
                </a:solidFill>
                <a:latin typeface="Brush Script MT" pitchFamily="66" charset="0"/>
              </a:rPr>
              <a:t>we realize </a:t>
            </a:r>
            <a:r>
              <a:rPr lang="en-US" sz="5400" dirty="0" smtClean="0">
                <a:solidFill>
                  <a:schemeClr val="accent3">
                    <a:lumMod val="75000"/>
                  </a:schemeClr>
                </a:solidFill>
                <a:latin typeface="Brush Script MT" pitchFamily="66" charset="0"/>
              </a:rPr>
              <a:t>we cannot eat money</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Chipko</a:t>
            </a:r>
            <a:r>
              <a:rPr lang="en-US" dirty="0" smtClean="0"/>
              <a:t> </a:t>
            </a:r>
            <a:r>
              <a:rPr lang="en-US" dirty="0" err="1" smtClean="0"/>
              <a:t>Andolan</a:t>
            </a:r>
            <a:r>
              <a:rPr lang="en-US" dirty="0" smtClean="0"/>
              <a:t> – at </a:t>
            </a:r>
            <a:r>
              <a:rPr lang="en-US" dirty="0" err="1" smtClean="0"/>
              <a:t>Uttarakand</a:t>
            </a:r>
            <a:r>
              <a:rPr lang="en-US" dirty="0" smtClean="0"/>
              <a:t> Himalaya in India is an inspiring example of local action.</a:t>
            </a:r>
          </a:p>
          <a:p>
            <a:r>
              <a:rPr lang="en-US" dirty="0" smtClean="0"/>
              <a:t>In March 1973, in the town of </a:t>
            </a:r>
            <a:r>
              <a:rPr lang="en-US" dirty="0" err="1" smtClean="0"/>
              <a:t>Gopeshwar</a:t>
            </a:r>
            <a:r>
              <a:rPr lang="en-US" dirty="0" smtClean="0"/>
              <a:t> in </a:t>
            </a:r>
            <a:r>
              <a:rPr lang="en-US" dirty="0" err="1" smtClean="0"/>
              <a:t>chamoli</a:t>
            </a:r>
            <a:r>
              <a:rPr lang="en-US" dirty="0" smtClean="0"/>
              <a:t> district, U.P (now Uttaranchal), villagers formed a human </a:t>
            </a:r>
            <a:r>
              <a:rPr lang="en-US" dirty="0" err="1" smtClean="0"/>
              <a:t>chail</a:t>
            </a:r>
            <a:r>
              <a:rPr lang="en-US" dirty="0" smtClean="0"/>
              <a:t> and encircled the marked trees to save them from being felled. This movement was led by </a:t>
            </a:r>
            <a:r>
              <a:rPr lang="en-US" dirty="0" err="1" smtClean="0"/>
              <a:t>Sunderlal</a:t>
            </a:r>
            <a:r>
              <a:rPr lang="en-US" dirty="0" smtClean="0"/>
              <a:t> </a:t>
            </a:r>
            <a:r>
              <a:rPr lang="en-US" dirty="0" err="1" smtClean="0"/>
              <a:t>Bahuguna</a:t>
            </a:r>
            <a:r>
              <a:rPr lang="en-US" dirty="0" smtClean="0"/>
              <a:t> and </a:t>
            </a:r>
            <a:r>
              <a:rPr lang="en-US" dirty="0" err="1" smtClean="0"/>
              <a:t>Chandi</a:t>
            </a:r>
            <a:r>
              <a:rPr lang="en-US" dirty="0" smtClean="0"/>
              <a:t> </a:t>
            </a:r>
            <a:r>
              <a:rPr lang="en-US" smtClean="0"/>
              <a:t>Prasad Bhatt.</a:t>
            </a:r>
          </a:p>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India is the 2</a:t>
            </a:r>
            <a:r>
              <a:rPr lang="en-US" baseline="30000" dirty="0"/>
              <a:t>nd</a:t>
            </a:r>
            <a:r>
              <a:rPr lang="en-US" dirty="0"/>
              <a:t> most populous and 7</a:t>
            </a:r>
            <a:r>
              <a:rPr lang="en-US" baseline="30000" dirty="0"/>
              <a:t>th</a:t>
            </a:r>
            <a:r>
              <a:rPr lang="en-US" dirty="0"/>
              <a:t> largest country in the world having population over one billion with only 1.8% of the world forest cover. The forests of India are sustaining the needs of 16.7% of the worlds human and 18% of the live stock population. </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Scientists estimate that India should have ideally 33% of its land under forests. Today, we have only about 20%. The forest cover in Goa is 34.63% (2005). Thus we need not only to protect our existing forests but also to increase our forest cover.</a:t>
            </a:r>
          </a:p>
          <a:p>
            <a:pPr>
              <a:buNone/>
            </a:pPr>
            <a:r>
              <a:rPr lang="en-US" dirty="0"/>
              <a:t>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92D050"/>
                </a:solidFill>
              </a:rPr>
              <a:t>Uses of forests</a:t>
            </a:r>
            <a:endParaRPr lang="en-US" sz="3200" dirty="0">
              <a:solidFill>
                <a:srgbClr val="92D050"/>
              </a:solidFill>
            </a:endParaRPr>
          </a:p>
        </p:txBody>
      </p:sp>
      <p:sp>
        <p:nvSpPr>
          <p:cNvPr id="5" name="Text Placeholder 4"/>
          <p:cNvSpPr>
            <a:spLocks noGrp="1"/>
          </p:cNvSpPr>
          <p:nvPr>
            <p:ph type="body" idx="2"/>
          </p:nvPr>
        </p:nvSpPr>
        <p:spPr/>
        <p:txBody>
          <a:bodyPr>
            <a:normAutofit/>
          </a:bodyPr>
          <a:lstStyle/>
          <a:p>
            <a:r>
              <a:rPr lang="en-US" sz="2000" dirty="0" smtClean="0">
                <a:solidFill>
                  <a:srgbClr val="FF0000"/>
                </a:solidFill>
              </a:rPr>
              <a:t>1.Water shed Protection</a:t>
            </a:r>
            <a:endParaRPr lang="en-US" sz="2000" dirty="0">
              <a:solidFill>
                <a:srgbClr val="FF0000"/>
              </a:solidFill>
            </a:endParaRPr>
          </a:p>
        </p:txBody>
      </p:sp>
      <p:sp>
        <p:nvSpPr>
          <p:cNvPr id="4" name="Content Placeholder 3"/>
          <p:cNvSpPr>
            <a:spLocks noGrp="1"/>
          </p:cNvSpPr>
          <p:nvPr>
            <p:ph sz="half" idx="1"/>
          </p:nvPr>
        </p:nvSpPr>
        <p:spPr/>
        <p:txBody>
          <a:bodyPr>
            <a:normAutofit fontScale="92500" lnSpcReduction="10000"/>
          </a:bodyPr>
          <a:lstStyle/>
          <a:p>
            <a:pPr lvl="1"/>
            <a:r>
              <a:rPr lang="en-US" dirty="0"/>
              <a:t>Forest reduces the rate of surface run-off of water, thus controlling floods.</a:t>
            </a:r>
          </a:p>
          <a:p>
            <a:pPr lvl="1"/>
            <a:r>
              <a:rPr lang="en-US" dirty="0"/>
              <a:t>They increase the amount of moisture in the atmosphere and soil, thus preventing drought situation.</a:t>
            </a:r>
          </a:p>
          <a:p>
            <a:r>
              <a:rPr lang="en-US" sz="2800" dirty="0" smtClean="0"/>
              <a:t>  -  Forests </a:t>
            </a:r>
            <a:r>
              <a:rPr lang="en-US" sz="2800" dirty="0"/>
              <a:t>check the rain </a:t>
            </a:r>
            <a:r>
              <a:rPr lang="en-US" sz="2800" dirty="0" smtClean="0"/>
              <a:t>  bearing </a:t>
            </a:r>
            <a:r>
              <a:rPr lang="en-US" sz="2800" dirty="0"/>
              <a:t>winds and cause rainfall. In Himalayan region, the rainfall has decreased about 4% due to deforestation</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FF0000"/>
                </a:solidFill>
              </a:rPr>
              <a:t>2.Atmospheric </a:t>
            </a:r>
            <a:r>
              <a:rPr lang="en-US" dirty="0">
                <a:solidFill>
                  <a:srgbClr val="FF0000"/>
                </a:solidFill>
              </a:rPr>
              <a:t>Regulation</a:t>
            </a:r>
            <a:br>
              <a:rPr lang="en-US" dirty="0">
                <a:solidFill>
                  <a:srgbClr val="FF0000"/>
                </a:solidFill>
              </a:rPr>
            </a:br>
            <a:endParaRPr lang="en-US" dirty="0">
              <a:solidFill>
                <a:srgbClr val="FF0000"/>
              </a:solidFill>
            </a:endParaRPr>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lstStyle/>
          <a:p>
            <a:pPr lvl="1"/>
            <a:r>
              <a:rPr lang="en-US" dirty="0"/>
              <a:t>Forests help in balancing oxygen and carbon dioxide level in atmosphere, regulating earth temperature and hydrological cycle.</a:t>
            </a:r>
          </a:p>
          <a:p>
            <a:r>
              <a:rPr lang="en-US" dirty="0" smtClean="0"/>
              <a:t>-   Forests </a:t>
            </a:r>
            <a:r>
              <a:rPr lang="en-US" dirty="0"/>
              <a:t>act as air </a:t>
            </a:r>
            <a:r>
              <a:rPr lang="en-US" dirty="0" err="1"/>
              <a:t>purificators</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FF0000"/>
                </a:solidFill>
              </a:rPr>
              <a:t>3.Erosion </a:t>
            </a:r>
            <a:r>
              <a:rPr lang="en-US" dirty="0">
                <a:solidFill>
                  <a:srgbClr val="FF0000"/>
                </a:solidFill>
              </a:rPr>
              <a:t>Control</a:t>
            </a:r>
            <a:r>
              <a:rPr lang="en-US" dirty="0"/>
              <a:t/>
            </a:r>
            <a:br>
              <a:rPr lang="en-US" dirty="0"/>
            </a:b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lstStyle/>
          <a:p>
            <a:r>
              <a:rPr lang="en-US" dirty="0"/>
              <a:t>They check soil erosion</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FF0000"/>
                </a:solidFill>
              </a:rPr>
              <a:t>4.Land </a:t>
            </a:r>
            <a:r>
              <a:rPr lang="en-US" dirty="0">
                <a:solidFill>
                  <a:srgbClr val="FF0000"/>
                </a:solidFill>
              </a:rPr>
              <a:t>Bank</a:t>
            </a:r>
            <a:r>
              <a:rPr lang="en-US" dirty="0"/>
              <a:t/>
            </a:r>
            <a:br>
              <a:rPr lang="en-US" dirty="0"/>
            </a:b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normAutofit fontScale="92500" lnSpcReduction="10000"/>
          </a:bodyPr>
          <a:lstStyle/>
          <a:p>
            <a:r>
              <a:rPr lang="en-US" dirty="0"/>
              <a:t>The trees and plants collect nitrogen from atmosphere, fix it into the soil and thereby increase the fertility of the soil. The decomposed leaves and other organic matter help fertility of the soil. Nearly 1% of the land surface of India is turning barren every year due to deforestation</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FF0000"/>
                </a:solidFill>
              </a:rPr>
              <a:t>5.Economic </a:t>
            </a:r>
            <a:r>
              <a:rPr lang="en-US" dirty="0">
                <a:solidFill>
                  <a:srgbClr val="FF0000"/>
                </a:solidFill>
              </a:rPr>
              <a:t>use</a:t>
            </a:r>
            <a:br>
              <a:rPr lang="en-US" dirty="0">
                <a:solidFill>
                  <a:srgbClr val="FF0000"/>
                </a:solidFill>
              </a:rPr>
            </a:br>
            <a:endParaRPr lang="en-US" dirty="0">
              <a:solidFill>
                <a:srgbClr val="FF0000"/>
              </a:solidFill>
            </a:endParaRPr>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pPr lvl="1"/>
            <a:r>
              <a:rPr lang="en-US" dirty="0"/>
              <a:t>Forest provides timber for house building, ship building, railway carriages, log bodies, carts, furniture etc.</a:t>
            </a:r>
          </a:p>
          <a:p>
            <a:pPr lvl="1"/>
            <a:r>
              <a:rPr lang="en-US" dirty="0"/>
              <a:t>They supply fire wood and charcoal in homes and in industries. India consumes </a:t>
            </a:r>
            <a:r>
              <a:rPr lang="en-US" dirty="0" err="1"/>
              <a:t>nearl</a:t>
            </a:r>
            <a:r>
              <a:rPr lang="en-US" dirty="0"/>
              <a:t> 170 million ton of fire wood annually.</a:t>
            </a:r>
          </a:p>
          <a:p>
            <a:pPr lvl="1"/>
            <a:r>
              <a:rPr lang="en-US" dirty="0"/>
              <a:t>Forests provide raw materials for various forest based industries like pulp and paper, matches, rubber, soaps etc.</a:t>
            </a:r>
          </a:p>
          <a:p>
            <a:pPr lvl="1"/>
            <a:r>
              <a:rPr lang="en-US" dirty="0"/>
              <a:t>Products like bamboos, gums, canes, oils, medicine, </a:t>
            </a:r>
            <a:r>
              <a:rPr lang="en-US" dirty="0" err="1"/>
              <a:t>fibres</a:t>
            </a:r>
            <a:r>
              <a:rPr lang="en-US" dirty="0"/>
              <a:t> etc are also obtained from the forests.</a:t>
            </a:r>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FF0000"/>
                </a:solidFill>
              </a:rPr>
              <a:t>6.Accessory </a:t>
            </a:r>
            <a:r>
              <a:rPr lang="en-US" dirty="0">
                <a:solidFill>
                  <a:srgbClr val="FF0000"/>
                </a:solidFill>
              </a:rPr>
              <a:t>function</a:t>
            </a:r>
            <a:r>
              <a:rPr lang="en-US" dirty="0"/>
              <a:t/>
            </a:r>
            <a:br>
              <a:rPr lang="en-US" dirty="0"/>
            </a:b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pPr lvl="1"/>
            <a:r>
              <a:rPr lang="en-US" dirty="0"/>
              <a:t>They provide shelter to wild animals and birds.</a:t>
            </a:r>
          </a:p>
          <a:p>
            <a:pPr lvl="1"/>
            <a:r>
              <a:rPr lang="en-US" dirty="0"/>
              <a:t>They provide fresh air and beautiful scenery and become recreational </a:t>
            </a:r>
            <a:r>
              <a:rPr lang="en-US" dirty="0" err="1"/>
              <a:t>centres</a:t>
            </a:r>
            <a:r>
              <a:rPr lang="en-US" dirty="0"/>
              <a:t>.</a:t>
            </a:r>
          </a:p>
          <a:p>
            <a:r>
              <a:rPr lang="en-US" dirty="0"/>
              <a:t>Forests contribute 1.9% GDP of the country. This does not include the non markets and vast amount of fuel wood, fodder, timber collected by the people for their livelihood. The value is around 40,000 million</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TotalTime>
  <Words>501</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Forest resources He who plants a tree plants a hope.</vt:lpstr>
      <vt:lpstr>Slide 2</vt:lpstr>
      <vt:lpstr>Slide 3</vt:lpstr>
      <vt:lpstr>Uses of forests</vt:lpstr>
      <vt:lpstr>2.Atmospheric Regulation </vt:lpstr>
      <vt:lpstr>3.Erosion Control </vt:lpstr>
      <vt:lpstr>4.Land Bank </vt:lpstr>
      <vt:lpstr>5.Economic use </vt:lpstr>
      <vt:lpstr>6.Accessory function </vt:lpstr>
      <vt:lpstr>To Think…</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 Resource</dc:title>
  <dc:creator>melroy</dc:creator>
  <cp:lastModifiedBy>melroy</cp:lastModifiedBy>
  <cp:revision>10</cp:revision>
  <dcterms:created xsi:type="dcterms:W3CDTF">2011-07-17T14:30:58Z</dcterms:created>
  <dcterms:modified xsi:type="dcterms:W3CDTF">2011-07-25T17:33:05Z</dcterms:modified>
</cp:coreProperties>
</file>